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6858000" cy="9906000" type="A4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4B23"/>
    <a:srgbClr val="C512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5" autoAdjust="0"/>
  </p:normalViewPr>
  <p:slideViewPr>
    <p:cSldViewPr>
      <p:cViewPr>
        <p:scale>
          <a:sx n="142" d="100"/>
          <a:sy n="142" d="100"/>
        </p:scale>
        <p:origin x="1656" y="-158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r">
              <a:defRPr sz="1300"/>
            </a:lvl1pPr>
          </a:lstStyle>
          <a:p>
            <a:fld id="{14144503-15B7-45F8-A51B-4C4F6E75DADB}" type="datetimeFigureOut">
              <a:rPr lang="it-IT" smtClean="0"/>
              <a:pPr/>
              <a:t>12/12/2023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r">
              <a:defRPr sz="1300"/>
            </a:lvl1pPr>
          </a:lstStyle>
          <a:p>
            <a:fld id="{AAFC06F9-3A18-4AC0-963B-0424E4329A1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2962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/>
          <a:lstStyle>
            <a:lvl1pPr algn="r">
              <a:defRPr sz="1300"/>
            </a:lvl1pPr>
          </a:lstStyle>
          <a:p>
            <a:fld id="{E6FE5FCC-BE72-49C1-912F-BDCE869CC75C}" type="datetimeFigureOut">
              <a:rPr lang="it-IT" smtClean="0"/>
              <a:pPr/>
              <a:t>12/12/2023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766763"/>
            <a:ext cx="26574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3" tIns="47732" rIns="95463" bIns="47732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5463" tIns="47732" rIns="95463" bIns="47732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5463" tIns="47732" rIns="95463" bIns="47732" rtlCol="0" anchor="b"/>
          <a:lstStyle>
            <a:lvl1pPr algn="r">
              <a:defRPr sz="1300"/>
            </a:lvl1pPr>
          </a:lstStyle>
          <a:p>
            <a:fld id="{D0CD46E7-F845-40FD-973B-D8521C28624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1033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unto elenco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egnaposto contenuto 5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324190750"/>
              </p:ext>
            </p:extLst>
          </p:nvPr>
        </p:nvGraphicFramePr>
        <p:xfrm>
          <a:off x="44624" y="898379"/>
          <a:ext cx="6768753" cy="106266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622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200" b="0" kern="1200" dirty="0" err="1"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r>
                        <a:rPr lang="it-IT" sz="1200" b="0" kern="12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000" kern="1200" spc="-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Coffee</a:t>
                      </a:r>
                      <a:r>
                        <a:rPr lang="it-IT" sz="1100" kern="1200" spc="-1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it-IT" sz="1100" kern="1200" spc="-50" baseline="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Vending</a:t>
                      </a:r>
                      <a:r>
                        <a:rPr lang="it-IT" sz="1100" kern="1200" spc="-5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it-IT" sz="1000" kern="1200" spc="-1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Machine</a:t>
                      </a:r>
                      <a:endParaRPr lang="it-IT" sz="1000" b="1" kern="1200" spc="-1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200" b="0" kern="1200" dirty="0">
                          <a:latin typeface="Times New Roman" pitchFamily="18" charset="0"/>
                          <a:cs typeface="Times New Roman" pitchFamily="18" charset="0"/>
                        </a:rPr>
                        <a:t>Model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OPERA TOUCH</a:t>
                      </a:r>
                      <a:endParaRPr lang="it-IT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b="0" kern="1200" dirty="0">
                          <a:latin typeface="Times New Roman" pitchFamily="18" charset="0"/>
                          <a:cs typeface="Times New Roman" pitchFamily="18" charset="0"/>
                        </a:rPr>
                        <a:t>N°</a:t>
                      </a:r>
                      <a:r>
                        <a:rPr lang="it-IT" sz="1200" b="0" kern="1200" baseline="0" dirty="0">
                          <a:latin typeface="Times New Roman" pitchFamily="18" charset="0"/>
                          <a:cs typeface="Times New Roman" pitchFamily="18" charset="0"/>
                        </a:rPr>
                        <a:t> T.I.</a:t>
                      </a:r>
                      <a:endParaRPr lang="it-IT" sz="1200" b="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it-IT" sz="1200" b="1" kern="1200" dirty="0">
                          <a:solidFill>
                            <a:srgbClr val="00B0F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XX - 2023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4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700"/>
                        </a:lnSpc>
                      </a:pPr>
                      <a:r>
                        <a:rPr lang="it-IT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Serial </a:t>
                      </a:r>
                      <a:r>
                        <a:rPr lang="it-IT" sz="1200" kern="1200" dirty="0" err="1">
                          <a:latin typeface="Times New Roman" pitchFamily="18" charset="0"/>
                          <a:cs typeface="Times New Roman" pitchFamily="18" charset="0"/>
                        </a:rPr>
                        <a:t>Number</a:t>
                      </a:r>
                      <a:endParaRPr lang="it-IT" sz="120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700"/>
                        </a:lnSpc>
                      </a:pPr>
                      <a:r>
                        <a:rPr lang="it-IT" sz="1200" b="1" kern="12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34920075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700"/>
                        </a:lnSpc>
                      </a:pPr>
                      <a:r>
                        <a:rPr lang="it-IT" sz="1200" kern="1200" dirty="0" err="1">
                          <a:latin typeface="Times New Roman" pitchFamily="18" charset="0"/>
                          <a:cs typeface="Times New Roman" pitchFamily="18" charset="0"/>
                        </a:rPr>
                        <a:t>Subject</a:t>
                      </a:r>
                      <a:endParaRPr lang="it-IT" sz="120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700"/>
                        </a:lnSpc>
                      </a:pPr>
                      <a:r>
                        <a:rPr lang="it-IT" sz="12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MODIFICATION OF THE Z4000 JDE COFFEE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50000"/>
                        </a:lnSpc>
                      </a:pPr>
                      <a:r>
                        <a:rPr lang="it-IT" sz="700" b="0" kern="1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ISSUED</a:t>
                      </a:r>
                      <a:r>
                        <a:rPr lang="it-IT" sz="700" b="0" kern="11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</a:t>
                      </a:r>
                      <a:r>
                        <a:rPr lang="it-IT" sz="700" b="0" kern="1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FOR</a:t>
                      </a:r>
                      <a:r>
                        <a:rPr lang="it-IT" sz="700" b="0" kern="11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(X)</a:t>
                      </a:r>
                      <a:endParaRPr lang="it-IT" sz="700" b="0" kern="11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Segnaposto numero diapositiva 5"/>
          <p:cNvSpPr txBox="1">
            <a:spLocks/>
          </p:cNvSpPr>
          <p:nvPr userDrawn="1"/>
        </p:nvSpPr>
        <p:spPr>
          <a:xfrm>
            <a:off x="6497960" y="9633520"/>
            <a:ext cx="360040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36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191250" algn="l"/>
              </a:tabLst>
              <a:defRPr/>
            </a:pPr>
            <a:fld id="{63C32139-0B8A-4686-912E-730705A9A341}" type="slidenum">
              <a:rPr kumimoji="0" lang="it-IT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3600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191250" algn="l"/>
                </a:tabLst>
                <a:defRPr/>
              </a:pPr>
              <a:t>‹N›</a:t>
            </a:fld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Segnaposto numero diapositiva 5"/>
          <p:cNvSpPr txBox="1">
            <a:spLocks/>
          </p:cNvSpPr>
          <p:nvPr userDrawn="1"/>
        </p:nvSpPr>
        <p:spPr>
          <a:xfrm>
            <a:off x="116632" y="9633520"/>
            <a:ext cx="1296144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XX.12.2023</a:t>
            </a:r>
          </a:p>
        </p:txBody>
      </p:sp>
      <p:sp>
        <p:nvSpPr>
          <p:cNvPr id="13" name="Rettangolo 12"/>
          <p:cNvSpPr/>
          <p:nvPr userDrawn="1"/>
        </p:nvSpPr>
        <p:spPr>
          <a:xfrm>
            <a:off x="44624" y="1961041"/>
            <a:ext cx="6768752" cy="767247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1" name="Tabella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77542693"/>
              </p:ext>
            </p:extLst>
          </p:nvPr>
        </p:nvGraphicFramePr>
        <p:xfrm>
          <a:off x="6237315" y="1480425"/>
          <a:ext cx="576061" cy="440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600" b="0" kern="11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Action 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700" b="0" kern="11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1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600" b="0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Information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X</a:t>
                      </a: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Immagin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287" y="217960"/>
            <a:ext cx="1268109" cy="409668"/>
          </a:xfrm>
          <a:prstGeom prst="rect">
            <a:avLst/>
          </a:prstGeom>
          <a:ln>
            <a:noFill/>
          </a:ln>
        </p:spPr>
      </p:pic>
      <p:sp>
        <p:nvSpPr>
          <p:cNvPr id="12" name="CasellaDiTesto 11"/>
          <p:cNvSpPr txBox="1"/>
          <p:nvPr userDrawn="1"/>
        </p:nvSpPr>
        <p:spPr>
          <a:xfrm>
            <a:off x="3284984" y="229471"/>
            <a:ext cx="3528392" cy="407522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TECHNICAL INFORMATION </a:t>
            </a:r>
          </a:p>
        </p:txBody>
      </p:sp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1" y="184664"/>
            <a:ext cx="1401337" cy="497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5A2C6-4087-4248-A91D-E51D75BC4ABF}" type="datetime4">
              <a:rPr lang="it-IT" smtClean="0"/>
              <a:pPr/>
              <a:t>12 dicembre 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32139-0B8A-4686-912E-730705A9A34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116632" y="2084140"/>
            <a:ext cx="6624736" cy="736036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REASON:</a:t>
            </a:r>
            <a:endParaRPr lang="it-IT" sz="1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Be informed that with the aim to improve our equipment, </a:t>
            </a:r>
            <a:endParaRPr lang="en-US" sz="5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it-IT" sz="1200" b="1" dirty="0">
                <a:latin typeface="Times New Roman" pitchFamily="18" charset="0"/>
                <a:cs typeface="Times New Roman" pitchFamily="18" charset="0"/>
              </a:rPr>
              <a:t>MODIFICATIONS: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 following modifications have been made to the Z4000 JDE coffee group:</a:t>
            </a:r>
          </a:p>
          <a:p>
            <a:pPr>
              <a:lnSpc>
                <a:spcPct val="150000"/>
              </a:lnSpc>
            </a:pPr>
            <a:endParaRPr lang="en-US" sz="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restrictor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diameter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ES nozzle assembly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has been reduced from </a:t>
            </a:r>
            <a:r>
              <a:rPr lang="en-US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0,7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mm to </a:t>
            </a:r>
            <a:r>
              <a:rPr lang="en-US" sz="1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0,6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Coffee filter 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Ø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42 mm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1200" u="sng" dirty="0">
                <a:latin typeface="Times New Roman" pitchFamily="18" charset="0"/>
                <a:cs typeface="Times New Roman" pitchFamily="18" charset="0"/>
              </a:rPr>
              <a:t>upper piston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has been replaced by </a:t>
            </a:r>
            <a:r>
              <a:rPr lang="en-US" sz="1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coffee microfilter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Ø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42 mm </a:t>
            </a: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8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8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8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800"/>
              </a:lnSpc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77675" y="4453290"/>
            <a:ext cx="1460809" cy="5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it-IT" sz="12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</a:t>
            </a:r>
            <a:endParaRPr lang="it-IT" sz="1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</a:pP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</a:t>
            </a: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assembly</a:t>
            </a:r>
            <a:endParaRPr lang="it-IT" sz="1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61B144D-D4AC-4188-A374-D93A1BBED0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" t="5082" r="2926" b="14603"/>
          <a:stretch/>
        </p:blipFill>
        <p:spPr>
          <a:xfrm rot="10800000">
            <a:off x="1980052" y="4726401"/>
            <a:ext cx="1983712" cy="38093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16F0481-C2C5-463B-97F5-96D5B2EF56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0" t="19137" r="37400" b="43919"/>
          <a:stretch/>
        </p:blipFill>
        <p:spPr>
          <a:xfrm>
            <a:off x="238216" y="5120598"/>
            <a:ext cx="1364362" cy="1080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1B6F088-BEBD-4B45-A8B7-5D769F15990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0" t="18667" r="33201" b="25334"/>
          <a:stretch/>
        </p:blipFill>
        <p:spPr>
          <a:xfrm>
            <a:off x="4229697" y="5194453"/>
            <a:ext cx="2450628" cy="16337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Ovale 6">
            <a:extLst>
              <a:ext uri="{FF2B5EF4-FFF2-40B4-BE49-F238E27FC236}">
                <a16:creationId xmlns:a16="http://schemas.microsoft.com/office/drawing/2014/main" id="{94896B03-8280-4699-946D-270F27BEFD63}"/>
              </a:ext>
            </a:extLst>
          </p:cNvPr>
          <p:cNvSpPr/>
          <p:nvPr/>
        </p:nvSpPr>
        <p:spPr>
          <a:xfrm>
            <a:off x="2514070" y="4654392"/>
            <a:ext cx="1077526" cy="108012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2A3D3253-383E-4F38-BC37-AEDFAB59BEDD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3591596" y="5194453"/>
            <a:ext cx="1002064" cy="38803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1497864A-197B-4ED2-8128-2FCD1940A653}"/>
              </a:ext>
            </a:extLst>
          </p:cNvPr>
          <p:cNvCxnSpPr>
            <a:cxnSpLocks/>
          </p:cNvCxnSpPr>
          <p:nvPr/>
        </p:nvCxnSpPr>
        <p:spPr>
          <a:xfrm flipH="1">
            <a:off x="1240619" y="5158449"/>
            <a:ext cx="962176" cy="576064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id="{F0DD8B29-1F06-482F-81FA-42F0620341A2}"/>
              </a:ext>
            </a:extLst>
          </p:cNvPr>
          <p:cNvSpPr/>
          <p:nvPr/>
        </p:nvSpPr>
        <p:spPr>
          <a:xfrm>
            <a:off x="5501289" y="6983709"/>
            <a:ext cx="1149740" cy="43077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60000"/>
              </a:lnSpc>
            </a:pP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Upper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piston</a:t>
            </a:r>
            <a:endParaRPr lang="it-IT" sz="1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AC64EDF6-45A5-4D6D-828F-1CDA2C0307B6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5640557" y="6418589"/>
            <a:ext cx="435602" cy="56512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21">
            <a:extLst>
              <a:ext uri="{FF2B5EF4-FFF2-40B4-BE49-F238E27FC236}">
                <a16:creationId xmlns:a16="http://schemas.microsoft.com/office/drawing/2014/main" id="{32A10B95-70C1-404E-BEF1-44C28C06F5E2}"/>
              </a:ext>
            </a:extLst>
          </p:cNvPr>
          <p:cNvSpPr/>
          <p:nvPr/>
        </p:nvSpPr>
        <p:spPr>
          <a:xfrm>
            <a:off x="4305879" y="4450506"/>
            <a:ext cx="2017272" cy="5086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60000"/>
              </a:lnSpc>
            </a:pPr>
            <a:r>
              <a:rPr lang="en-US" sz="1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Coffee microfilter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 mm </a:t>
            </a:r>
            <a:endParaRPr lang="it-IT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37369DB6-C699-480E-B227-D0CD03D04C8F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5314515" y="4959194"/>
            <a:ext cx="122507" cy="48418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ttangolo 34">
            <a:extLst>
              <a:ext uri="{FF2B5EF4-FFF2-40B4-BE49-F238E27FC236}">
                <a16:creationId xmlns:a16="http://schemas.microsoft.com/office/drawing/2014/main" id="{7957C029-6FF1-4210-85E6-4492CDEEE1EB}"/>
              </a:ext>
            </a:extLst>
          </p:cNvPr>
          <p:cNvSpPr/>
          <p:nvPr/>
        </p:nvSpPr>
        <p:spPr>
          <a:xfrm>
            <a:off x="200428" y="6636743"/>
            <a:ext cx="1460809" cy="5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en-US" sz="1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Restrictor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diameter</a:t>
            </a:r>
          </a:p>
          <a:p>
            <a:pPr algn="ctr">
              <a:lnSpc>
                <a:spcPts val="1800"/>
              </a:lnSpc>
            </a:pPr>
            <a:r>
              <a:rPr lang="en-US" sz="1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0,6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mm (it was </a:t>
            </a:r>
            <a:r>
              <a:rPr lang="en-US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0,7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t-IT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5AC1917D-37C3-4862-B836-E9886C7260AA}"/>
              </a:ext>
            </a:extLst>
          </p:cNvPr>
          <p:cNvCxnSpPr>
            <a:cxnSpLocks/>
            <a:stCxn id="35" idx="0"/>
          </p:cNvCxnSpPr>
          <p:nvPr/>
        </p:nvCxnSpPr>
        <p:spPr>
          <a:xfrm flipH="1" flipV="1">
            <a:off x="388055" y="5582489"/>
            <a:ext cx="542778" cy="1054254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ttangolo 39">
            <a:extLst>
              <a:ext uri="{FF2B5EF4-FFF2-40B4-BE49-F238E27FC236}">
                <a16:creationId xmlns:a16="http://schemas.microsoft.com/office/drawing/2014/main" id="{A4A0113A-BC8C-4154-B002-1DBBEFA89BBD}"/>
              </a:ext>
            </a:extLst>
          </p:cNvPr>
          <p:cNvSpPr/>
          <p:nvPr/>
        </p:nvSpPr>
        <p:spPr>
          <a:xfrm>
            <a:off x="2103225" y="8652272"/>
            <a:ext cx="1737365" cy="5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it-IT" sz="12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</a:t>
            </a:r>
            <a:endParaRPr lang="it-IT" sz="1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Z4000 JDE coffee group</a:t>
            </a:r>
            <a:endParaRPr lang="it-IT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1AC43952-5BEF-4DE4-B5F9-FB8C69519258}"/>
              </a:ext>
            </a:extLst>
          </p:cNvPr>
          <p:cNvSpPr/>
          <p:nvPr/>
        </p:nvSpPr>
        <p:spPr>
          <a:xfrm>
            <a:off x="2347960" y="7623543"/>
            <a:ext cx="924855" cy="32957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60000"/>
              </a:lnSpc>
            </a:pP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</p:txBody>
      </p:sp>
      <p:sp>
        <p:nvSpPr>
          <p:cNvPr id="42" name="Ovale 41">
            <a:extLst>
              <a:ext uri="{FF2B5EF4-FFF2-40B4-BE49-F238E27FC236}">
                <a16:creationId xmlns:a16="http://schemas.microsoft.com/office/drawing/2014/main" id="{FA04DEAC-E26B-4541-91AD-D88840B6FD08}"/>
              </a:ext>
            </a:extLst>
          </p:cNvPr>
          <p:cNvSpPr/>
          <p:nvPr/>
        </p:nvSpPr>
        <p:spPr>
          <a:xfrm>
            <a:off x="3272815" y="7565293"/>
            <a:ext cx="341568" cy="442017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3" name="Immagine 42">
            <a:extLst>
              <a:ext uri="{FF2B5EF4-FFF2-40B4-BE49-F238E27FC236}">
                <a16:creationId xmlns:a16="http://schemas.microsoft.com/office/drawing/2014/main" id="{E7FA079A-70A9-4E20-BC01-FA3D2BB1E8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2" t="18615" r="63459" b="76502"/>
          <a:stretch/>
        </p:blipFill>
        <p:spPr>
          <a:xfrm rot="10800000">
            <a:off x="4478124" y="7766381"/>
            <a:ext cx="648073" cy="5914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8023C6D7-180D-438A-A0D1-2E9B686DAC42}"/>
              </a:ext>
            </a:extLst>
          </p:cNvPr>
          <p:cNvCxnSpPr>
            <a:cxnSpLocks/>
            <a:stCxn id="42" idx="6"/>
            <a:endCxn id="43" idx="3"/>
          </p:cNvCxnSpPr>
          <p:nvPr/>
        </p:nvCxnSpPr>
        <p:spPr>
          <a:xfrm>
            <a:off x="3614383" y="7786302"/>
            <a:ext cx="863741" cy="27578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ttangolo 46">
            <a:extLst>
              <a:ext uri="{FF2B5EF4-FFF2-40B4-BE49-F238E27FC236}">
                <a16:creationId xmlns:a16="http://schemas.microsoft.com/office/drawing/2014/main" id="{CFCE22E7-EB42-4D92-B106-0F1031993745}"/>
              </a:ext>
            </a:extLst>
          </p:cNvPr>
          <p:cNvSpPr/>
          <p:nvPr/>
        </p:nvSpPr>
        <p:spPr>
          <a:xfrm>
            <a:off x="177675" y="4085673"/>
            <a:ext cx="287781" cy="30707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it-IT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4" name="Rettangolo 53">
            <a:extLst>
              <a:ext uri="{FF2B5EF4-FFF2-40B4-BE49-F238E27FC236}">
                <a16:creationId xmlns:a16="http://schemas.microsoft.com/office/drawing/2014/main" id="{A30A5DF3-8722-4DD3-B0CE-BA347FFA4681}"/>
              </a:ext>
            </a:extLst>
          </p:cNvPr>
          <p:cNvSpPr/>
          <p:nvPr/>
        </p:nvSpPr>
        <p:spPr>
          <a:xfrm>
            <a:off x="4305879" y="4085673"/>
            <a:ext cx="287781" cy="30707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it-IT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59" name="Freccia a destra 58">
            <a:extLst>
              <a:ext uri="{FF2B5EF4-FFF2-40B4-BE49-F238E27FC236}">
                <a16:creationId xmlns:a16="http://schemas.microsoft.com/office/drawing/2014/main" id="{B80783A5-89B0-4ACE-976F-07A16C52BBF9}"/>
              </a:ext>
            </a:extLst>
          </p:cNvPr>
          <p:cNvSpPr/>
          <p:nvPr/>
        </p:nvSpPr>
        <p:spPr>
          <a:xfrm>
            <a:off x="5869893" y="9169044"/>
            <a:ext cx="504056" cy="216024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D189033-9200-46DE-B4C3-0549E9BA92E1}"/>
              </a:ext>
            </a:extLst>
          </p:cNvPr>
          <p:cNvSpPr txBox="1"/>
          <p:nvPr/>
        </p:nvSpPr>
        <p:spPr>
          <a:xfrm>
            <a:off x="116632" y="7473280"/>
            <a:ext cx="6624736" cy="136815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txBody>
          <a:bodyPr vert="horz" wrap="square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Machines concerned by modification from S/N </a:t>
            </a:r>
            <a:r>
              <a:rPr lang="it-IT" sz="1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34920075</a:t>
            </a:r>
            <a:r>
              <a:rPr lang="it-IT" sz="12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it-IT" sz="1200" b="1" dirty="0"/>
          </a:p>
          <a:p>
            <a:endParaRPr lang="it-IT" sz="13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it-IT" sz="1200" b="1" dirty="0">
                <a:latin typeface="Times New Roman" pitchFamily="18" charset="0"/>
                <a:cs typeface="Times New Roman" pitchFamily="18" charset="0"/>
              </a:rPr>
              <a:t>EXCHANGEABILITY: </a:t>
            </a: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Modified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parts or assemblies can be used on machines produced before S/N above.</a:t>
            </a: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 – modification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codes will be available while stocks last.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FC80C89-BD4F-4DCB-B5BD-8EC708A49735}"/>
              </a:ext>
            </a:extLst>
          </p:cNvPr>
          <p:cNvSpPr/>
          <p:nvPr/>
        </p:nvSpPr>
        <p:spPr>
          <a:xfrm>
            <a:off x="476672" y="5169024"/>
            <a:ext cx="2376264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it-IT" sz="12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</a:t>
            </a:r>
            <a:r>
              <a:rPr lang="it-IT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</a:t>
            </a: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assembly</a:t>
            </a:r>
          </a:p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Restrictor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diameter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0,6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mm)</a:t>
            </a:r>
            <a:endParaRPr lang="it-IT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</a:pP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 code:   </a:t>
            </a:r>
            <a:r>
              <a:rPr lang="it-IT" sz="1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266424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EF66A3F-A55D-41AA-9936-64D7E07935DF}"/>
              </a:ext>
            </a:extLst>
          </p:cNvPr>
          <p:cNvSpPr/>
          <p:nvPr/>
        </p:nvSpPr>
        <p:spPr>
          <a:xfrm>
            <a:off x="3604579" y="5169024"/>
            <a:ext cx="259228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it-IT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Pre-modification</a:t>
            </a:r>
            <a:r>
              <a:rPr lang="it-I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 </a:t>
            </a: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nozzle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assembly</a:t>
            </a:r>
          </a:p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Restrictor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diameter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0,7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mm)</a:t>
            </a:r>
            <a:endParaRPr lang="it-IT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</a:pP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 code:  </a:t>
            </a:r>
            <a:r>
              <a:rPr lang="en-US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261863</a:t>
            </a:r>
            <a:endParaRPr lang="it-IT" sz="1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99B1E8C9-2C1D-40E6-9917-41F10791D06A}"/>
              </a:ext>
            </a:extLst>
          </p:cNvPr>
          <p:cNvSpPr/>
          <p:nvPr/>
        </p:nvSpPr>
        <p:spPr>
          <a:xfrm>
            <a:off x="495674" y="2252702"/>
            <a:ext cx="2017272" cy="5760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en-US" sz="1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Coffee microfilter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 mm</a:t>
            </a:r>
          </a:p>
          <a:p>
            <a:pPr algn="ctr">
              <a:lnSpc>
                <a:spcPts val="1800"/>
              </a:lnSpc>
            </a:pP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 code:   </a:t>
            </a:r>
            <a:r>
              <a:rPr lang="it-IT" sz="1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265809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F824832-A1A5-40AA-8AC7-E4A69F18C5B2}"/>
              </a:ext>
            </a:extLst>
          </p:cNvPr>
          <p:cNvSpPr/>
          <p:nvPr/>
        </p:nvSpPr>
        <p:spPr>
          <a:xfrm>
            <a:off x="3610431" y="2252702"/>
            <a:ext cx="2592288" cy="5760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it-IT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Pre-modification</a:t>
            </a:r>
            <a:r>
              <a:rPr lang="it-I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coffe filter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Ø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 mm</a:t>
            </a:r>
            <a:endParaRPr lang="it-IT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</a:pP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 code:  </a:t>
            </a:r>
            <a:r>
              <a:rPr lang="en-US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261755</a:t>
            </a:r>
            <a:endParaRPr lang="it-IT" sz="1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5EFE194-ADE4-452F-B74D-FA79933A88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1" t="15000" r="32150" b="31334"/>
          <a:stretch/>
        </p:blipFill>
        <p:spPr>
          <a:xfrm>
            <a:off x="476672" y="2936776"/>
            <a:ext cx="2055277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5AC2CEE-BDA5-4CFA-BDDF-4D46794006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35" t="26667" r="38435" b="31334"/>
          <a:stretch/>
        </p:blipFill>
        <p:spPr>
          <a:xfrm>
            <a:off x="3861048" y="2936776"/>
            <a:ext cx="2091054" cy="16561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C05E04BE-7139-45FF-A042-E0455E9241FE}"/>
              </a:ext>
            </a:extLst>
          </p:cNvPr>
          <p:cNvSpPr/>
          <p:nvPr/>
        </p:nvSpPr>
        <p:spPr>
          <a:xfrm>
            <a:off x="476672" y="6141132"/>
            <a:ext cx="2376264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it-IT" sz="12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Modified</a:t>
            </a:r>
            <a:r>
              <a:rPr lang="it-IT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Z4000 JDE coffee group</a:t>
            </a:r>
            <a:endParaRPr lang="it-IT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</a:pP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 code:   </a:t>
            </a:r>
            <a:r>
              <a:rPr lang="it-IT" sz="1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266423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604524B-A06C-46C8-9954-796645DED2D1}"/>
              </a:ext>
            </a:extLst>
          </p:cNvPr>
          <p:cNvSpPr/>
          <p:nvPr/>
        </p:nvSpPr>
        <p:spPr>
          <a:xfrm>
            <a:off x="3604579" y="6150388"/>
            <a:ext cx="2848758" cy="5760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it-IT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Pre-modification</a:t>
            </a:r>
            <a:r>
              <a:rPr lang="it-I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Z4000 JDE coffee group</a:t>
            </a:r>
            <a:endParaRPr lang="it-IT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</a:pPr>
            <a:r>
              <a:rPr lang="it-IT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Spare</a:t>
            </a:r>
            <a:r>
              <a:rPr lang="it-I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 code:  </a:t>
            </a:r>
            <a:r>
              <a:rPr lang="en-US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261862</a:t>
            </a:r>
            <a:endParaRPr lang="it-IT" sz="1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8683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500" b="0" i="0" u="none" strike="noStrike" kern="1200" cap="none" spc="0" normalizeH="0" baseline="0" noProof="0" dirty="0" smtClean="0">
            <a:ln>
              <a:noFill/>
            </a:ln>
            <a:solidFill>
              <a:srgbClr val="C51219"/>
            </a:solidFill>
            <a:effectLst/>
            <a:uLnTx/>
            <a:uFillTx/>
            <a:latin typeface="Tahoma" pitchFamily="34" charset="0"/>
            <a:ea typeface="+mj-ea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3242</TotalTime>
  <Words>195</Words>
  <Application>Microsoft Office PowerPoint</Application>
  <PresentationFormat>A4 (21x29,7 cm)</PresentationFormat>
  <Paragraphs>46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Luca</dc:creator>
  <cp:lastModifiedBy>Andrea Manferlotti</cp:lastModifiedBy>
  <cp:revision>197</cp:revision>
  <cp:lastPrinted>2017-12-01T09:58:29Z</cp:lastPrinted>
  <dcterms:created xsi:type="dcterms:W3CDTF">2011-04-11T13:23:38Z</dcterms:created>
  <dcterms:modified xsi:type="dcterms:W3CDTF">2023-12-12T15:17:02Z</dcterms:modified>
</cp:coreProperties>
</file>